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Credit Risk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Identifying factors contributing to customer credit risk and analyzing behavior patterns of credit-worthy versus credit-risky customers in banking and finance.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611" y="545783"/>
            <a:ext cx="8981003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Takeaways &amp; Business Impact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992267" y="1818680"/>
            <a:ext cx="1294352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Credit risk is driven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primarily by customer payment behavior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rather than demographics alone.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4611" y="1595438"/>
            <a:ext cx="22860" cy="764024"/>
          </a:xfrm>
          <a:prstGeom prst="rect">
            <a:avLst/>
          </a:prstGeom>
          <a:solidFill>
            <a:srgbClr val="1A2D7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11" y="2582704"/>
            <a:ext cx="6620589" cy="7937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2969" y="3574852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Risk Drivers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892969" y="4020264"/>
            <a:ext cx="6223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credit utilization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92969" y="4407218"/>
            <a:ext cx="6223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Long overdue duration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892969" y="4794171"/>
            <a:ext cx="6223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Frequent severe overdue events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92969" y="5181124"/>
            <a:ext cx="6223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Poor payment discipline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82704"/>
            <a:ext cx="6620589" cy="79379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13558" y="3574852"/>
            <a:ext cx="290488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Business Applications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513558" y="4020264"/>
            <a:ext cx="6223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Inform credit approval rules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513558" y="4407218"/>
            <a:ext cx="6223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Enable early warning systems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513558" y="4794171"/>
            <a:ext cx="6223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Support risk-based segmentation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694611" y="6019443"/>
            <a:ext cx="1324117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20%</a:t>
            </a:r>
            <a:endParaRPr lang="en-US" sz="5150" dirty="0"/>
          </a:p>
        </p:txBody>
      </p:sp>
      <p:sp>
        <p:nvSpPr>
          <p:cNvPr id="17" name="Text 13"/>
          <p:cNvSpPr/>
          <p:nvPr/>
        </p:nvSpPr>
        <p:spPr>
          <a:xfrm>
            <a:off x="6009442" y="6922294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Risky Customers</a:t>
            </a:r>
            <a:endParaRPr lang="en-US" sz="2050" dirty="0"/>
          </a:p>
        </p:txBody>
      </p:sp>
      <p:sp>
        <p:nvSpPr>
          <p:cNvPr id="18" name="Text 14"/>
          <p:cNvSpPr/>
          <p:nvPr/>
        </p:nvSpPr>
        <p:spPr>
          <a:xfrm>
            <a:off x="694611" y="7367707"/>
            <a:ext cx="132411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Critical segment requiring focused monitoring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4566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91646"/>
            <a:ext cx="6448544" cy="2494478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2504" y="291584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217" y="3094553"/>
            <a:ext cx="292418" cy="2924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782378"/>
            <a:ext cx="360033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268510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Encoded categorical features with risk labels identifying customer profiles.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2691646"/>
            <a:ext cx="6448663" cy="2494478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47623" y="291584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335" y="3094553"/>
            <a:ext cx="292418" cy="2924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623" y="3782378"/>
            <a:ext cx="321040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Payment Transactions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47623" y="4268510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Overdue history, account balances, and credit limits tracking payment behavior.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58309" y="542984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462326" y="5504259"/>
            <a:ext cx="33574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Worthy (Label 0)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462326" y="5990392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Customers demonstrating responsible credit behavior and timely payments.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7450574" y="542984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8154591" y="5504259"/>
            <a:ext cx="29738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Risky (Label 1)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8154591" y="5990392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Customers showing patterns of payment issues and elevated default risk.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111" y="399931"/>
            <a:ext cx="5255181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Risk Distribution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111" y="1169194"/>
            <a:ext cx="13612177" cy="744676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998250" y="8646438"/>
            <a:ext cx="145375" cy="145375"/>
          </a:xfrm>
          <a:prstGeom prst="roundRect">
            <a:avLst>
              <a:gd name="adj" fmla="val 12580"/>
            </a:avLst>
          </a:prstGeom>
          <a:solidFill>
            <a:srgbClr val="0D173F"/>
          </a:solidFill>
          <a:ln/>
        </p:spPr>
      </p:sp>
      <p:sp>
        <p:nvSpPr>
          <p:cNvPr id="5" name="Text 2"/>
          <p:cNvSpPr/>
          <p:nvPr/>
        </p:nvSpPr>
        <p:spPr>
          <a:xfrm>
            <a:off x="6204585" y="8646438"/>
            <a:ext cx="1034415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Credit Worthy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7391400" y="8646438"/>
            <a:ext cx="145375" cy="145375"/>
          </a:xfrm>
          <a:prstGeom prst="roundRect">
            <a:avLst>
              <a:gd name="adj" fmla="val 12580"/>
            </a:avLst>
          </a:prstGeom>
          <a:solidFill>
            <a:srgbClr val="3555D4"/>
          </a:solidFill>
          <a:ln/>
        </p:spPr>
      </p:sp>
      <p:sp>
        <p:nvSpPr>
          <p:cNvPr id="7" name="Text 4"/>
          <p:cNvSpPr/>
          <p:nvPr/>
        </p:nvSpPr>
        <p:spPr>
          <a:xfrm>
            <a:off x="7597735" y="8646438"/>
            <a:ext cx="876538" cy="145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Credit Risky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09111" y="8955524"/>
            <a:ext cx="13612177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dataset shows an imbalanced distribution with 80% credit-worthy customers (900) and 20% credit-risky customers (225). This reflects real-world banking scenarios where risky customers are fewer but represent critical business concerns requiring focused attention.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8905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Payment Behavior Aggregation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73939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Transaction data aggregated at customer level to capture comprehensive behavior patterns and reduce noise.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676531"/>
            <a:ext cx="3705344" cy="2020372"/>
          </a:xfrm>
          <a:prstGeom prst="roundRect">
            <a:avLst>
              <a:gd name="adj" fmla="val 4504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5364" y="39235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Overdue Frequency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5364" y="4409718"/>
            <a:ext cx="3211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OVD_t1, OVD_t2, OVD_t3 tracking severity levels and total overdue days.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228" y="3676531"/>
            <a:ext cx="3705463" cy="2020372"/>
          </a:xfrm>
          <a:prstGeom prst="roundRect">
            <a:avLst>
              <a:gd name="adj" fmla="val 4504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27282" y="39235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Payment Patterns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27282" y="4409718"/>
            <a:ext cx="321135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Normal payment behavior frequency indicating customer discipline.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5913477"/>
            <a:ext cx="7627382" cy="1326952"/>
          </a:xfrm>
          <a:prstGeom prst="roundRect">
            <a:avLst>
              <a:gd name="adj" fmla="val 6858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5364" y="61605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Metrics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05364" y="6646664"/>
            <a:ext cx="71332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Credit limits and balances revealing utilization patterns.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4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208" y="3118247"/>
            <a:ext cx="7262574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Overdue Behavior Analysis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15208" y="4199096"/>
            <a:ext cx="4229695" cy="674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1,152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485543" y="5128855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Worthy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15208" y="5587365"/>
            <a:ext cx="422969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overdue days for responsible customers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00293" y="4199096"/>
            <a:ext cx="4229695" cy="674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2,274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5970627" y="5128855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Risky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00293" y="5587365"/>
            <a:ext cx="422969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overdue days for high-risk customers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685377" y="4199096"/>
            <a:ext cx="4229695" cy="674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2x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10455712" y="5128855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Risk Multiplier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85377" y="5587365"/>
            <a:ext cx="422969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Risky customers show nearly double the overdue duration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5208" y="6470809"/>
            <a:ext cx="13199983" cy="1195030"/>
          </a:xfrm>
          <a:prstGeom prst="roundRect">
            <a:avLst>
              <a:gd name="adj" fmla="val 7182"/>
            </a:avLst>
          </a:prstGeom>
          <a:solidFill>
            <a:srgbClr val="C0CAF2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20" y="6775966"/>
            <a:ext cx="255389" cy="20431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379220" y="6726198"/>
            <a:ext cx="1233166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Insight: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Overdue history emerges as a strong risk indicator, with credit-risky customers accumulating almost twice the overdue days compared to credit-worthy customers.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08365"/>
            <a:ext cx="75415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Utilization Patterns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489716"/>
            <a:ext cx="7656790" cy="42877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1357" y="24625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Critical Finding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1357" y="3035379"/>
            <a:ext cx="4928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Risky customers exceed their credit limits on average, with utilization above 100%.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951357" y="3923705"/>
            <a:ext cx="4928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credit utilization (&gt;100%) strongly correlates with default risk, making this 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predictor of credit risk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6158"/>
            <a:ext cx="92683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Payment Discipline Comparison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636520" y="3250287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113</a:t>
            </a:r>
            <a:endParaRPr lang="en-US" sz="4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4103" y="1896189"/>
            <a:ext cx="3249930" cy="32499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43651" y="54167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Worthy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5902881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normal payments demonstrating consistent discipline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328785" y="3250287"/>
            <a:ext cx="2664857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79</a:t>
            </a:r>
            <a:endParaRPr lang="en-US" sz="4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68" y="1896189"/>
            <a:ext cx="3249930" cy="32499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35916" y="54167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Risky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0574" y="5902881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normal payments showing irregular patterns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58309" y="684002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Credit-worthy customers make significantly more on-time payments, while risky customers exhibit irregular payment patterns and lower payment frequency, indicating poor financial discipline.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33005"/>
            <a:ext cx="89957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Overdue Type Severity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278981"/>
            <a:ext cx="13113782" cy="1880473"/>
          </a:xfrm>
          <a:prstGeom prst="roundRect">
            <a:avLst>
              <a:gd name="adj" fmla="val 48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328660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2742" y="3424118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Risk Label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261128" y="3424118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OVD_t1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35704" y="3424118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OVD_t2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810280" y="3424118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OVD_t3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929" y="3908346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82742" y="404586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Credit Worthy (0)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261128" y="404586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1.69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5704" y="404586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0.79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0810280" y="404586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2.37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453009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742" y="4667607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Credit Risky (1)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261128" y="4667607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2.38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35704" y="4667607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1.51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0810280" y="4667607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4.04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309" y="540317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Risky customers show higher severity and frequency across all overdue event types, with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OVD_t3 (most severe) nearly doubling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compared to credit-worthy customers.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74864"/>
            <a:ext cx="67702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Business Interpretation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29068"/>
            <a:ext cx="4042886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Risky Customers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55731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Over-utilize credit limits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99563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Accumulate long overdue periods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64180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Miss regular payments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68404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Exhibit repeat severe delinquency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7139" y="4929068"/>
            <a:ext cx="439650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Credit Worthy Customers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87139" y="55731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Maintain controlled credit usage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87139" y="599563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Pay regularly and on time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7139" y="64180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Lower overdue frequency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7139" y="68404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Stable repayment behavior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2025-12-23T10:28:11Z</dcterms:created>
  <dcterms:modified xsi:type="dcterms:W3CDTF">2025-12-23T10:28:11Z</dcterms:modified>
</cp:coreProperties>
</file>